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9"/>
  </p:notesMasterIdLst>
  <p:sldIdLst>
    <p:sldId id="496" r:id="rId3"/>
    <p:sldId id="417" r:id="rId4"/>
    <p:sldId id="537" r:id="rId5"/>
    <p:sldId id="499" r:id="rId6"/>
    <p:sldId id="420" r:id="rId7"/>
    <p:sldId id="421" r:id="rId8"/>
    <p:sldId id="501" r:id="rId9"/>
    <p:sldId id="500" r:id="rId10"/>
    <p:sldId id="502" r:id="rId11"/>
    <p:sldId id="424" r:id="rId12"/>
    <p:sldId id="425" r:id="rId13"/>
    <p:sldId id="540" r:id="rId14"/>
    <p:sldId id="533" r:id="rId15"/>
    <p:sldId id="546" r:id="rId16"/>
    <p:sldId id="547" r:id="rId17"/>
    <p:sldId id="548" r:id="rId18"/>
    <p:sldId id="549" r:id="rId19"/>
    <p:sldId id="550" r:id="rId20"/>
    <p:sldId id="551" r:id="rId21"/>
    <p:sldId id="438" r:id="rId22"/>
    <p:sldId id="515" r:id="rId23"/>
    <p:sldId id="516" r:id="rId24"/>
    <p:sldId id="567" r:id="rId25"/>
    <p:sldId id="503" r:id="rId26"/>
    <p:sldId id="536" r:id="rId27"/>
    <p:sldId id="436" r:id="rId28"/>
    <p:sldId id="566" r:id="rId29"/>
    <p:sldId id="507" r:id="rId30"/>
    <p:sldId id="508" r:id="rId31"/>
    <p:sldId id="509" r:id="rId32"/>
    <p:sldId id="510" r:id="rId33"/>
    <p:sldId id="511" r:id="rId34"/>
    <p:sldId id="512" r:id="rId35"/>
    <p:sldId id="513" r:id="rId36"/>
    <p:sldId id="506" r:id="rId37"/>
    <p:sldId id="474" r:id="rId38"/>
    <p:sldId id="514" r:id="rId39"/>
    <p:sldId id="556" r:id="rId40"/>
    <p:sldId id="557" r:id="rId41"/>
    <p:sldId id="558" r:id="rId42"/>
    <p:sldId id="559" r:id="rId43"/>
    <p:sldId id="555" r:id="rId44"/>
    <p:sldId id="554" r:id="rId45"/>
    <p:sldId id="278" r:id="rId46"/>
    <p:sldId id="562" r:id="rId47"/>
    <p:sldId id="541" r:id="rId48"/>
    <p:sldId id="542" r:id="rId49"/>
    <p:sldId id="543" r:id="rId50"/>
    <p:sldId id="544" r:id="rId51"/>
    <p:sldId id="568" r:id="rId52"/>
    <p:sldId id="560" r:id="rId53"/>
    <p:sldId id="561" r:id="rId54"/>
    <p:sldId id="545" r:id="rId55"/>
    <p:sldId id="563" r:id="rId56"/>
    <p:sldId id="564" r:id="rId57"/>
    <p:sldId id="565"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CC"/>
    <a:srgbClr val="6699CC"/>
    <a:srgbClr val="2580D4"/>
    <a:srgbClr val="ADC422"/>
    <a:srgbClr val="10675D"/>
    <a:srgbClr val="13988A"/>
    <a:srgbClr val="5BA829"/>
    <a:srgbClr val="3F741E"/>
    <a:srgbClr val="35611A"/>
    <a:srgbClr val="00B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91138" autoAdjust="0"/>
  </p:normalViewPr>
  <p:slideViewPr>
    <p:cSldViewPr snapToGrid="0" snapToObjects="1">
      <p:cViewPr varScale="1">
        <p:scale>
          <a:sx n="160" d="100"/>
          <a:sy n="160" d="100"/>
        </p:scale>
        <p:origin x="-120" y="-34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DEMO</a:t>
            </a:r>
          </a:p>
          <a:p>
            <a:pPr marL="342900" indent="-342900">
              <a:buAutoNum type="arabicPeriod"/>
            </a:pPr>
            <a:r>
              <a:rPr lang="en-US" sz="1400" baseline="0" dirty="0" err="1" smtClean="0"/>
              <a:t>cf</a:t>
            </a:r>
            <a:r>
              <a:rPr lang="en-US" sz="1400" baseline="0" dirty="0" smtClean="0"/>
              <a:t> push</a:t>
            </a:r>
          </a:p>
          <a:p>
            <a:pPr marL="342900" indent="-342900">
              <a:buAutoNum type="arabicPeriod"/>
            </a:pPr>
            <a:r>
              <a:rPr lang="en-US" sz="1400" baseline="0" dirty="0" smtClean="0"/>
              <a:t>Explain actions happening</a:t>
            </a:r>
          </a:p>
          <a:p>
            <a:pPr marL="342900" indent="-342900">
              <a:buAutoNum type="arabicPeriod"/>
            </a:pPr>
            <a:r>
              <a:rPr lang="en-US" sz="1400" baseline="0" dirty="0" smtClean="0"/>
              <a:t>open http://</a:t>
            </a:r>
            <a:r>
              <a:rPr lang="is-IS" sz="1400" baseline="0" dirty="0" smtClean="0"/>
              <a:t>…</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baseline="0" dirty="0" smtClean="0"/>
              <a:t>Show Apps Manager interface</a:t>
            </a:r>
          </a:p>
          <a:p>
            <a:pPr marL="228600" indent="-228600">
              <a:buAutoNum type="arabicPeriod"/>
            </a:pPr>
            <a:r>
              <a:rPr lang="en-US" baseline="0" dirty="0" smtClean="0"/>
              <a:t>Explain organizations, usage report, and spaces</a:t>
            </a:r>
          </a:p>
          <a:p>
            <a:pPr marL="228600" indent="-228600">
              <a:buAutoNum type="arabicPeriod"/>
            </a:pPr>
            <a:r>
              <a:rPr lang="en-US" baseline="0" dirty="0" smtClean="0"/>
              <a:t>Command line: </a:t>
            </a:r>
            <a:r>
              <a:rPr lang="en-US" baseline="0" dirty="0" err="1" smtClean="0"/>
              <a:t>cf</a:t>
            </a:r>
            <a:r>
              <a:rPr lang="en-US" baseline="0" dirty="0" smtClean="0"/>
              <a:t> org instructor-org to show quota</a:t>
            </a:r>
          </a:p>
          <a:p>
            <a:pPr marL="228600" indent="-228600">
              <a:buAutoNum type="arabicPeriod"/>
            </a:pPr>
            <a:r>
              <a:rPr lang="en-US" baseline="0" dirty="0" smtClean="0"/>
              <a:t>Show Membership to orgs and spaces</a:t>
            </a:r>
          </a:p>
          <a:p>
            <a:pPr marL="228600" indent="-228600">
              <a:buAutoNum type="arabicPeriod"/>
            </a:pPr>
            <a:r>
              <a:rPr lang="en-US" dirty="0" smtClean="0"/>
              <a:t>Drill</a:t>
            </a:r>
            <a:r>
              <a:rPr lang="en-US" baseline="0" dirty="0" smtClean="0"/>
              <a:t> into </a:t>
            </a:r>
            <a:r>
              <a:rPr lang="en-US" baseline="0" dirty="0" err="1" smtClean="0"/>
              <a:t>dev</a:t>
            </a:r>
            <a:r>
              <a:rPr lang="en-US" baseline="0" dirty="0" smtClean="0"/>
              <a:t> space and explain app and service contents</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23</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dirty="0" smtClean="0"/>
              <a:t>Review PCF1 Marketplace</a:t>
            </a:r>
          </a:p>
          <a:p>
            <a:pPr marL="228600" indent="-228600">
              <a:buAutoNum type="arabicPeriod"/>
            </a:pPr>
            <a:r>
              <a:rPr lang="en-US" dirty="0" smtClean="0"/>
              <a:t>Review PWS Marketplace</a:t>
            </a:r>
          </a:p>
          <a:p>
            <a:pPr marL="228600" indent="-228600">
              <a:buAutoNum type="arabicPeriod"/>
            </a:pPr>
            <a:r>
              <a:rPr lang="en-US" dirty="0" smtClean="0"/>
              <a:t>Add a</a:t>
            </a:r>
            <a:r>
              <a:rPr lang="en-US" baseline="0" dirty="0" smtClean="0"/>
              <a:t> service and bind it to the demonstration app</a:t>
            </a:r>
          </a:p>
          <a:p>
            <a:pPr marL="228600" indent="-228600">
              <a:buAutoNum type="arabicPeriod"/>
            </a:pPr>
            <a:r>
              <a:rPr lang="en-US" baseline="0" dirty="0" smtClean="0"/>
              <a:t>Show service credentials</a:t>
            </a:r>
          </a:p>
          <a:p>
            <a:pPr marL="228600" indent="-228600">
              <a:buAutoNum type="arabicPeriod"/>
            </a:pPr>
            <a:r>
              <a:rPr lang="en-US" baseline="0" dirty="0" smtClean="0"/>
              <a:t>Restart or restage demo app as necessary</a:t>
            </a:r>
          </a:p>
          <a:p>
            <a:pPr marL="228600" indent="-228600">
              <a:buAutoNum type="arabicPeriod"/>
            </a:pPr>
            <a:r>
              <a:rPr lang="en-US" baseline="0" dirty="0" smtClean="0"/>
              <a:t>Show demo app with bound service</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27</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10876" y="686430"/>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38</a:t>
            </a:fld>
            <a:endParaRPr lang="en-US"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t>
            </a:r>
            <a:r>
              <a:rPr lang="en-US" b="1" dirty="0" smtClean="0"/>
              <a:t>Cloud Controller </a:t>
            </a:r>
            <a:r>
              <a:rPr lang="en-US" dirty="0" smtClean="0"/>
              <a:t>passes requests to stage and run applications to the Cloud Controller Bridge (CC-Bridge),</a:t>
            </a:r>
            <a:r>
              <a:rPr lang="en-US" baseline="0" dirty="0" smtClean="0"/>
              <a:t> and it is no longer in charge of allocating the work.</a:t>
            </a:r>
          </a:p>
          <a:p>
            <a:endParaRPr lang="en-US" dirty="0" smtClean="0"/>
          </a:p>
          <a:p>
            <a:r>
              <a:rPr lang="en-US" dirty="0" smtClean="0"/>
              <a:t>The </a:t>
            </a:r>
            <a:r>
              <a:rPr lang="en-US" b="1" dirty="0" smtClean="0"/>
              <a:t>CC-Bridge </a:t>
            </a:r>
            <a:r>
              <a:rPr lang="en-US" dirty="0" smtClean="0"/>
              <a:t>translates app staging and app running requests into Tasks and Long Running Processes(LRPs) respectively, then submits these to the</a:t>
            </a:r>
            <a:r>
              <a:rPr lang="en-US" b="1" dirty="0" smtClean="0"/>
              <a:t> Bulletin Board System (BBS)</a:t>
            </a:r>
            <a:r>
              <a:rPr lang="en-US" dirty="0" smtClean="0"/>
              <a:t> through an RPC-style API over HTTP. </a:t>
            </a:r>
          </a:p>
          <a:p>
            <a:pPr defTabSz="457158">
              <a:defRPr/>
            </a:pPr>
            <a:r>
              <a:rPr lang="en-US" dirty="0" smtClean="0"/>
              <a:t>	It is</a:t>
            </a:r>
            <a:r>
              <a:rPr lang="en-US" baseline="0" dirty="0" smtClean="0"/>
              <a:t> a key component to support Diego’s abstractions and maintain the Cloud Controller API unchanged and handling the same calls from the CLI</a:t>
            </a:r>
          </a:p>
          <a:p>
            <a:pPr defTabSz="457158">
              <a:defRPr/>
            </a:pPr>
            <a:r>
              <a:rPr lang="en-US" baseline="0" dirty="0" smtClean="0"/>
              <a:t>		</a:t>
            </a:r>
            <a:r>
              <a:rPr lang="en-US" dirty="0"/>
              <a:t>Domain specific (notion of apps) -&gt; Abstractions (notions of LPRs and Tasks). App staging is a Task. App start is launching a LRP.</a:t>
            </a:r>
          </a:p>
          <a:p>
            <a:pPr defTabSz="457158">
              <a:defRPr/>
            </a:pPr>
            <a:r>
              <a:rPr lang="en-US" dirty="0"/>
              <a:t>	Sub-component responsibility:</a:t>
            </a:r>
            <a:endParaRPr lang="en-US" dirty="0" smtClean="0"/>
          </a:p>
          <a:p>
            <a:r>
              <a:rPr lang="en-US" dirty="0" smtClean="0"/>
              <a:t>		The </a:t>
            </a:r>
            <a:r>
              <a:rPr lang="en-US" b="1" dirty="0" smtClean="0"/>
              <a:t>stager</a:t>
            </a:r>
            <a:r>
              <a:rPr lang="en-US" dirty="0" smtClean="0"/>
              <a:t> takes care of</a:t>
            </a:r>
            <a:r>
              <a:rPr lang="en-US" baseline="0" dirty="0" smtClean="0"/>
              <a:t> staging requests passing them to the BBS</a:t>
            </a:r>
          </a:p>
          <a:p>
            <a:r>
              <a:rPr lang="en-US" baseline="0" dirty="0" smtClean="0"/>
              <a:t>		The </a:t>
            </a:r>
            <a:r>
              <a:rPr lang="en-US" b="1" baseline="0" dirty="0" err="1" smtClean="0"/>
              <a:t>nsync</a:t>
            </a:r>
            <a:r>
              <a:rPr lang="en-US" baseline="0" dirty="0" smtClean="0"/>
              <a:t> takes care of updating the </a:t>
            </a:r>
            <a:r>
              <a:rPr lang="en-US" baseline="0" dirty="0" err="1" smtClean="0"/>
              <a:t>DesiredLPR</a:t>
            </a:r>
            <a:r>
              <a:rPr lang="en-US" baseline="0" dirty="0" smtClean="0"/>
              <a:t> in the BBS so that new apps can start running.</a:t>
            </a:r>
          </a:p>
          <a:p>
            <a:r>
              <a:rPr lang="en-US" baseline="0" dirty="0" smtClean="0"/>
              <a:t>		The </a:t>
            </a:r>
            <a:r>
              <a:rPr lang="en-US" b="1" baseline="0" dirty="0" smtClean="0"/>
              <a:t>CC-</a:t>
            </a:r>
            <a:r>
              <a:rPr lang="en-US" b="1" baseline="0" dirty="0" err="1" smtClean="0"/>
              <a:t>Uploader</a:t>
            </a:r>
            <a:r>
              <a:rPr lang="en-US" b="1" baseline="0" dirty="0" smtClean="0"/>
              <a:t> </a:t>
            </a:r>
            <a:r>
              <a:rPr lang="en-US" baseline="0" dirty="0" smtClean="0"/>
              <a:t>helps at the end of the staging process: Mediates uploads from the Diego Executor to the Cloud Controller </a:t>
            </a:r>
            <a:r>
              <a:rPr lang="en-US" baseline="0" dirty="0" err="1" smtClean="0"/>
              <a:t>Blobstore</a:t>
            </a:r>
            <a:endParaRPr lang="en-US" baseline="0" dirty="0" smtClean="0"/>
          </a:p>
          <a:p>
            <a:endParaRPr lang="en-US" dirty="0" smtClean="0"/>
          </a:p>
          <a:p>
            <a:r>
              <a:rPr lang="en-US" dirty="0"/>
              <a:t>The </a:t>
            </a:r>
            <a:r>
              <a:rPr lang="en-US" b="1" dirty="0"/>
              <a:t>Bulletin Board System</a:t>
            </a:r>
            <a:r>
              <a:rPr lang="en-US" dirty="0"/>
              <a:t> (BBS) submits the Tasks and LRPs to the </a:t>
            </a:r>
            <a:r>
              <a:rPr lang="en-US" b="1" dirty="0"/>
              <a:t>Auctioneer</a:t>
            </a:r>
            <a:r>
              <a:rPr lang="en-US" dirty="0"/>
              <a:t>, part of the Diego Brain</a:t>
            </a:r>
          </a:p>
          <a:p>
            <a:r>
              <a:rPr lang="en-US" dirty="0"/>
              <a:t>	Maintains a real-time representation of the state of the Diego cluster, including all desired LRPs, running LRP instances, and in-flight Tasks</a:t>
            </a:r>
          </a:p>
          <a:p>
            <a:endParaRPr lang="en-US" dirty="0"/>
          </a:p>
          <a:p>
            <a:r>
              <a:rPr lang="en-US" dirty="0" smtClean="0"/>
              <a:t>The </a:t>
            </a:r>
            <a:r>
              <a:rPr lang="en-US" b="1" dirty="0" smtClean="0"/>
              <a:t>Auctioneer</a:t>
            </a:r>
            <a:r>
              <a:rPr lang="en-US" dirty="0" smtClean="0"/>
              <a:t> distributes these Tasks and LRPs to Cells through an Auction.</a:t>
            </a:r>
          </a:p>
          <a:p>
            <a:r>
              <a:rPr lang="en-US" dirty="0" smtClean="0"/>
              <a:t>	There are two components in Diego that participate in </a:t>
            </a:r>
            <a:r>
              <a:rPr lang="en-US" b="1" dirty="0" smtClean="0"/>
              <a:t>auctions</a:t>
            </a:r>
            <a:r>
              <a:rPr lang="en-US" dirty="0" smtClean="0"/>
              <a:t>:</a:t>
            </a:r>
          </a:p>
          <a:p>
            <a:r>
              <a:rPr lang="en-US" dirty="0" smtClean="0"/>
              <a:t>		The </a:t>
            </a:r>
            <a:r>
              <a:rPr lang="en-US" b="1" dirty="0" smtClean="0"/>
              <a:t>Auctioneer</a:t>
            </a:r>
            <a:r>
              <a:rPr lang="en-US" dirty="0" smtClean="0"/>
              <a:t> is responsible for holding auctions whenever a LRP needs to be started.</a:t>
            </a:r>
          </a:p>
          <a:p>
            <a:r>
              <a:rPr lang="en-US" dirty="0" smtClean="0"/>
              <a:t>		The </a:t>
            </a:r>
            <a:r>
              <a:rPr lang="en-US" b="1" dirty="0" smtClean="0"/>
              <a:t>Rep</a:t>
            </a:r>
            <a:r>
              <a:rPr lang="en-US" dirty="0" smtClean="0"/>
              <a:t> represents a Diego Cell in the auction by making bids and, if picked as the winner, running the LRPs.</a:t>
            </a:r>
          </a:p>
          <a:p>
            <a:r>
              <a:rPr lang="en-US" dirty="0" smtClean="0"/>
              <a:t>	All auctions are held by one Auctioneer with the others standing by as backups in case of failure.</a:t>
            </a:r>
          </a:p>
          <a:p>
            <a:r>
              <a:rPr lang="en-US" dirty="0" smtClean="0"/>
              <a:t>	The Auctioneer communicates with Reps on all other Cells when holding an auction.</a:t>
            </a:r>
          </a:p>
          <a:p>
            <a:pPr defTabSz="457158">
              <a:defRPr/>
            </a:pPr>
            <a:r>
              <a:rPr lang="en-US" dirty="0" smtClean="0"/>
              <a:t>	Only</a:t>
            </a:r>
            <a:r>
              <a:rPr lang="en-US" baseline="0" dirty="0" smtClean="0"/>
              <a:t> one Auctioneer working at a time. Only one auction can take place at a time.</a:t>
            </a:r>
          </a:p>
          <a:p>
            <a:r>
              <a:rPr lang="en-US" baseline="0" dirty="0" smtClean="0"/>
              <a:t>	An Auctioneer initiates an auction when it receives a request to allocate a batch of work (tasks and LRPs) either from:</a:t>
            </a:r>
          </a:p>
          <a:p>
            <a:r>
              <a:rPr lang="en-US" baseline="0" dirty="0" smtClean="0"/>
              <a:t>		In response to a </a:t>
            </a:r>
            <a:r>
              <a:rPr lang="en-US" b="1" baseline="0" dirty="0" smtClean="0"/>
              <a:t>request</a:t>
            </a:r>
            <a:r>
              <a:rPr lang="en-US" baseline="0" dirty="0" smtClean="0"/>
              <a:t> from the Cloud Controller via the CC-Bridge.</a:t>
            </a:r>
          </a:p>
          <a:p>
            <a:r>
              <a:rPr lang="en-US" baseline="0" dirty="0" smtClean="0"/>
              <a:t>		The </a:t>
            </a:r>
            <a:r>
              <a:rPr lang="en-US" b="1" baseline="0" dirty="0" err="1" smtClean="0"/>
              <a:t>Converger</a:t>
            </a:r>
            <a:r>
              <a:rPr lang="en-US" baseline="0" dirty="0" smtClean="0"/>
              <a:t>, in response to a mismatch between the desired LRPs and actual LRPs as represented in the BBS.</a:t>
            </a:r>
          </a:p>
          <a:p>
            <a:r>
              <a:rPr lang="en-US" baseline="0" dirty="0" smtClean="0"/>
              <a:t>	The Auctioneer queries the state of each Cell via a request to the Cell Rep. The information provided by the Rep includes:</a:t>
            </a:r>
          </a:p>
          <a:p>
            <a:r>
              <a:rPr lang="en-US" baseline="0" dirty="0" smtClean="0"/>
              <a:t>		the Cell’s </a:t>
            </a:r>
            <a:r>
              <a:rPr lang="en-US" b="1" baseline="0" dirty="0" smtClean="0"/>
              <a:t>available capacity</a:t>
            </a:r>
          </a:p>
          <a:p>
            <a:r>
              <a:rPr lang="en-US" baseline="0" dirty="0" smtClean="0"/>
              <a:t>		the Cell’s </a:t>
            </a:r>
            <a:r>
              <a:rPr lang="en-US" b="1" baseline="0" dirty="0" smtClean="0"/>
              <a:t>stack (windows or </a:t>
            </a:r>
            <a:r>
              <a:rPr lang="en-US" b="1" baseline="0" dirty="0" err="1" smtClean="0"/>
              <a:t>linux</a:t>
            </a:r>
            <a:r>
              <a:rPr lang="en-US" b="1" baseline="0" dirty="0" smtClean="0"/>
              <a:t>)</a:t>
            </a:r>
            <a:r>
              <a:rPr lang="en-US" b="0" baseline="0" dirty="0" smtClean="0"/>
              <a:t>, important since the Auctioneer checks all cell reps, and it might be trying to run an app compatible only with some cells not all of them.</a:t>
            </a:r>
            <a:endParaRPr lang="en-US" b="1" baseline="0" dirty="0" smtClean="0"/>
          </a:p>
          <a:p>
            <a:r>
              <a:rPr lang="en-US" baseline="0" dirty="0" smtClean="0"/>
              <a:t>		the set of </a:t>
            </a:r>
            <a:r>
              <a:rPr lang="en-US" b="1" baseline="0" dirty="0" smtClean="0"/>
              <a:t>Actual LRPs </a:t>
            </a:r>
            <a:r>
              <a:rPr lang="en-US" baseline="0" dirty="0" smtClean="0"/>
              <a:t>currently running on the Cell</a:t>
            </a:r>
          </a:p>
          <a:p>
            <a:r>
              <a:rPr lang="en-US" dirty="0" smtClean="0"/>
              <a:t>Once the </a:t>
            </a:r>
            <a:r>
              <a:rPr lang="en-US" b="1" dirty="0" smtClean="0"/>
              <a:t>Auctioneer</a:t>
            </a:r>
            <a:r>
              <a:rPr lang="en-US" dirty="0" smtClean="0"/>
              <a:t> assigns a Task or LRP to a Cell, an in-process Executor creates a Garden container in the Cell. The Task or LRP runs in the container.</a:t>
            </a:r>
          </a:p>
          <a:p>
            <a:endParaRPr lang="en-US" dirty="0" smtClean="0"/>
          </a:p>
          <a:p>
            <a:r>
              <a:rPr lang="en-US" dirty="0" smtClean="0"/>
              <a:t>Thanks to Diego platform agnostic, now these (Garden) Containers can be </a:t>
            </a:r>
            <a:r>
              <a:rPr lang="en-US" b="1" dirty="0" smtClean="0"/>
              <a:t>Linux</a:t>
            </a:r>
            <a:r>
              <a:rPr lang="en-US" dirty="0" smtClean="0"/>
              <a:t> or </a:t>
            </a:r>
            <a:r>
              <a:rPr lang="en-US" b="1" dirty="0" smtClean="0"/>
              <a:t>Windows</a:t>
            </a:r>
            <a:r>
              <a:rPr lang="en-US" dirty="0" smtClean="0"/>
              <a:t>. Both implement a generic </a:t>
            </a:r>
            <a:r>
              <a:rPr lang="en-US" b="1" dirty="0" smtClean="0"/>
              <a:t>Garden</a:t>
            </a:r>
            <a:r>
              <a:rPr lang="en-US" dirty="0" smtClean="0"/>
              <a:t> Interface so that the platform-agnostic Garden can manage either.</a:t>
            </a:r>
          </a:p>
          <a:p>
            <a:endParaRPr lang="en-US" dirty="0" smtClean="0"/>
          </a:p>
          <a:p>
            <a:r>
              <a:rPr lang="en-US" dirty="0" smtClean="0"/>
              <a:t>Once</a:t>
            </a:r>
            <a:r>
              <a:rPr lang="en-US" baseline="0" dirty="0" smtClean="0"/>
              <a:t> an App is running  in its Container it can be directly accessed through the Router directly into the Cell.</a:t>
            </a:r>
            <a:endParaRPr lang="en-US" dirty="0"/>
          </a:p>
        </p:txBody>
      </p:sp>
    </p:spTree>
    <p:extLst>
      <p:ext uri="{BB962C8B-B14F-4D97-AF65-F5344CB8AC3E}">
        <p14:creationId xmlns:p14="http://schemas.microsoft.com/office/powerpoint/2010/main" val="303618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0">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 id="2147483688" r:id="rId1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40.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jpg"/><Relationship Id="rId18" Type="http://schemas.openxmlformats.org/officeDocument/2006/relationships/image" Target="../media/image63.jpg"/><Relationship Id="rId19" Type="http://schemas.openxmlformats.org/officeDocument/2006/relationships/image" Target="../media/image36.png"/><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png"/><Relationship Id="rId8"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dirty="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CF has used containers since it’s inception</a:t>
              </a:r>
            </a:p>
            <a:p>
              <a:pPr marL="342900" indent="-342900">
                <a:spcBef>
                  <a:spcPts val="1200"/>
                </a:spcBef>
                <a:buClr>
                  <a:srgbClr val="2580D4"/>
                </a:buClr>
                <a:buFont typeface="Arial"/>
                <a:buChar char="•"/>
              </a:pPr>
              <a:r>
                <a:rPr lang="en-US" sz="2000" dirty="0" smtClean="0">
                  <a:solidFill>
                    <a:srgbClr val="FFFFFF"/>
                  </a:solidFill>
                </a:rPr>
                <a:t>CF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endParaRPr lang="en-US" sz="2800" dirty="0">
              <a:solidFill>
                <a:srgbClr val="2C95DD"/>
              </a:solidFill>
            </a:endParaRPr>
          </a:p>
        </p:txBody>
      </p:sp>
      <p:sp>
        <p:nvSpPr>
          <p:cNvPr id="44" name="Text Placeholder 2"/>
          <p:cNvSpPr txBox="1">
            <a:spLocks/>
          </p:cNvSpPr>
          <p:nvPr/>
        </p:nvSpPr>
        <p:spPr>
          <a:xfrm>
            <a:off x="342976" y="1479077"/>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 including Spring Cloud Services</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70235"/>
            <a:ext cx="2869467" cy="276999"/>
          </a:xfrm>
          <a:prstGeom prst="rect">
            <a:avLst/>
          </a:prstGeom>
          <a:noFill/>
        </p:spPr>
        <p:txBody>
          <a:bodyPr wrap="square" rtlCol="0">
            <a:spAutoFit/>
          </a:bodyPr>
          <a:lstStyle/>
          <a:p>
            <a:r>
              <a:rPr lang="en-US" sz="1200" b="1" dirty="0" smtClean="0">
                <a:solidFill>
                  <a:srgbClr val="6699FF"/>
                </a:solidFill>
                <a:latin typeface="Courier"/>
                <a:cs typeface="Courier"/>
              </a:rPr>
              <a:t>System </a:t>
            </a:r>
            <a:r>
              <a:rPr lang="en-US" sz="1200" b="1" dirty="0" smtClean="0">
                <a:solidFill>
                  <a:schemeClr val="bg1">
                    <a:lumMod val="85000"/>
                  </a:schemeClr>
                </a:solidFill>
                <a:latin typeface="Courier"/>
                <a:cs typeface="Courier"/>
              </a:rPr>
              <a:t>&gt; Marketplace</a:t>
            </a:r>
            <a:endParaRPr lang="en-US" sz="12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23</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62180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sp>
        <p:nvSpPr>
          <p:cNvPr id="943" name="Shape 943"/>
          <p:cNvSpPr txBox="1"/>
          <p:nvPr/>
        </p:nvSpPr>
        <p:spPr>
          <a:xfrm>
            <a:off x="623454" y="1498520"/>
            <a:ext cx="789708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3600" b="1" i="0" u="none" strike="noStrike" cap="none">
                <a:solidFill>
                  <a:srgbClr val="00AE9E"/>
                </a:solidFill>
                <a:latin typeface="Arial"/>
                <a:ea typeface="Arial"/>
                <a:cs typeface="Arial"/>
                <a:sym typeface="Arial"/>
                <a:rtl val="0"/>
              </a:rPr>
              <a:t>Auditing and Logging</a:t>
            </a:r>
          </a:p>
        </p:txBody>
      </p:sp>
      <p:sp>
        <p:nvSpPr>
          <p:cNvPr id="944" name="Shape 944"/>
          <p:cNvSpPr txBox="1"/>
          <p:nvPr/>
        </p:nvSpPr>
        <p:spPr>
          <a:xfrm>
            <a:off x="623454" y="2121385"/>
            <a:ext cx="7897089" cy="4462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300" b="0" i="0" u="none" strike="noStrike" cap="none">
                <a:solidFill>
                  <a:srgbClr val="FFFFFF"/>
                </a:solidFill>
                <a:latin typeface="Arial"/>
                <a:ea typeface="Arial"/>
                <a:cs typeface="Arial"/>
                <a:sym typeface="Arial"/>
                <a:rtl val="0"/>
              </a:rPr>
              <a:t>Inside of a Highly Distributed System</a:t>
            </a: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a:t>
            </a:r>
            <a:r>
              <a:rPr lang="en-US" sz="2800" dirty="0" smtClean="0">
                <a:solidFill>
                  <a:srgbClr val="2C95DD"/>
                </a:solidFill>
              </a:rPr>
              <a:t>Technical </a:t>
            </a:r>
            <a:r>
              <a:rPr lang="en-US" sz="2800" dirty="0">
                <a:solidFill>
                  <a:srgbClr val="2C95DD"/>
                </a:solidFill>
              </a:rPr>
              <a:t>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1490905"/>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6778439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7010400" y="3678019"/>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Application</a:t>
            </a: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79434</TotalTime>
  <Words>6382</Words>
  <Application>Microsoft Macintosh PowerPoint</Application>
  <PresentationFormat>On-screen Show (16:9)</PresentationFormat>
  <Paragraphs>1029</Paragraphs>
  <Slides>56</Slides>
  <Notes>42</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Deploying an Application</vt:lpstr>
      <vt:lpstr>PowerPoint Presentation</vt:lpstr>
      <vt:lpstr>PowerPoint Presentation</vt:lpstr>
      <vt:lpstr>Application containers and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PCF Marketplace</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441</cp:revision>
  <dcterms:modified xsi:type="dcterms:W3CDTF">2016-03-29T22:23:50Z</dcterms:modified>
</cp:coreProperties>
</file>